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98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7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0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21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0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4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45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5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562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95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73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4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68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34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66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2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9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9CA5162-9676-4659-AF9D-164DC3DB3A36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5A0A5E4-9043-4567-B901-925BAB3908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4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pl.wikipedia.org/wiki/II_rozbi%C3%B3r_Polski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-GBAolHelHs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EjUJZPd2tk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hJ9SZzcOP_I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redirect?event=video_description&amp;redir_token=QUFFLUhqbXNKNnd0M0FEVkIwamNMaV9tVC1lLWNYMkFCQXxBQ3Jtc0tudWpINmVBdEEwWnNVTGFjNzZMckNGSTFSM1pnZGJsQ0E2elhmdVdvb2F4bGVZb2VqdzNfRndobUsyUk1CUUIyeWVDak9HUzhmNlNwLXJXdVZSMUc0V1lVemFkanZqeVlYSjk2bVAzYnJ4a05vNmlVQQ&amp;q=https%3A%2F%2Fwww.zamek-krolewski.pl%2Fzwiedzanie%2Fekspozycje-czasowe%2F230.-rocznica-uchwalenia-konstytucji-3-maja" TargetMode="External"/><Relationship Id="rId3" Type="http://schemas.openxmlformats.org/officeDocument/2006/relationships/hyperlink" Target="https://youtu.be/9eiRcMzlFZw" TargetMode="External"/><Relationship Id="rId7" Type="http://schemas.openxmlformats.org/officeDocument/2006/relationships/hyperlink" Target="https://pl.wikipedia.org/wiki/Konstytucja_3_maja" TargetMode="External"/><Relationship Id="rId2" Type="http://schemas.openxmlformats.org/officeDocument/2006/relationships/hyperlink" Target="https://youtu.be/GTy_ixII3Qw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xmp5RpE03Bk" TargetMode="External"/><Relationship Id="rId5" Type="http://schemas.openxmlformats.org/officeDocument/2006/relationships/hyperlink" Target="https://youtu.be/-GBAolHelHs" TargetMode="External"/><Relationship Id="rId4" Type="http://schemas.openxmlformats.org/officeDocument/2006/relationships/hyperlink" Target="https://www.gov.pl/web/mswia/229-rocznica-uchwalenia-konstytucji-3-maja" TargetMode="External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965066-80BB-4AC9-A8D7-F6C89087A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74C102F-A7AB-4132-A2BF-9F141F7EB5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109317" y="685800"/>
            <a:ext cx="3739256" cy="4351338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F59B88-357A-44A6-BADE-EB5B99DA2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156365"/>
            <a:ext cx="4184034" cy="388077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8800" b="1" dirty="0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O </a:t>
            </a:r>
            <a:r>
              <a:rPr lang="en-US" sz="8800" b="1" dirty="0" err="1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pierwszej</a:t>
            </a:r>
            <a:r>
              <a:rPr lang="en-US" sz="8800" b="1" dirty="0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</a:t>
            </a:r>
            <a:r>
              <a:rPr lang="en-US" sz="8800" b="1" dirty="0" err="1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konstytucji</a:t>
            </a:r>
            <a:r>
              <a:rPr lang="en-US" sz="8800" b="1" dirty="0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</a:t>
            </a:r>
            <a:r>
              <a:rPr lang="en-US" sz="8800" b="1" dirty="0" err="1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słów</a:t>
            </a:r>
            <a:r>
              <a:rPr lang="en-US" sz="8800" b="1" dirty="0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 </a:t>
            </a:r>
            <a:r>
              <a:rPr lang="en-US" sz="8800" b="1" dirty="0" err="1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kilka</a:t>
            </a:r>
            <a:r>
              <a:rPr lang="en-US" sz="8800" b="1" dirty="0">
                <a:solidFill>
                  <a:srgbClr val="3D2E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...</a:t>
            </a:r>
            <a:endParaRPr lang="pl-PL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Witaj majowa jutrzenko - Mazurek 3 maja - Joanna Biernat - podkład Jangok - Piosenka patriotyczna (mp3cut.net)(1)">
            <a:hlinkClick r:id="" action="ppaction://media"/>
            <a:extLst>
              <a:ext uri="{FF2B5EF4-FFF2-40B4-BE49-F238E27FC236}">
                <a16:creationId xmlns:a16="http://schemas.microsoft.com/office/drawing/2014/main" id="{DD385388-1B63-426C-A143-3C7597F89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0F4A4E-887F-4820-A034-08BC9DCF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Niestety nie wszyscy byli zwolennikami zmian Z 1791 roku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EFB47B-B074-4BA7-BC12-44D0E88541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cap="none" dirty="0">
                <a:latin typeface="Comic Sans MS" panose="030F0702030302020204" pitchFamily="66" charset="0"/>
              </a:rPr>
              <a:t>Konfederacja targowicka – spisek magnacki zawiązany w nocy z 18 na 19 maja 1792 roku w Targowicy, w porozumieniu         z cesarzową Rosji Katarzyną II, pod hasłami obrony zagrożonej wolności przeciwko reformom Sejmu Czteroletniego i Konstytucji 3 Maja, uznany za symbol zdrady narodowej.</a:t>
            </a:r>
          </a:p>
        </p:txBody>
      </p:sp>
    </p:spTree>
    <p:extLst>
      <p:ext uri="{BB962C8B-B14F-4D97-AF65-F5344CB8AC3E}">
        <p14:creationId xmlns:p14="http://schemas.microsoft.com/office/powerpoint/2010/main" val="26306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2000"/>
    </mc:Choice>
    <mc:Fallback xmlns="">
      <p:transition spd="slow" advClick="0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665C10-2BF5-47C5-946D-C563EBD3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82F8042-7555-4546-A854-42CECCEAFA5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9"/>
          <a:stretch/>
        </p:blipFill>
        <p:spPr>
          <a:xfrm>
            <a:off x="803195" y="116771"/>
            <a:ext cx="4497674" cy="617801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1E682A-453D-4CD3-AEFD-38BE6CD67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42" y="1638867"/>
            <a:ext cx="5373756" cy="35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8C497FDB-BD84-40DA-9E5F-6B575CA7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A3EC7BB-D92F-4A65-9672-02B628ADACE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cap="none" dirty="0">
                <a:latin typeface="Comic Sans MS" panose="030F0702030302020204" pitchFamily="66" charset="0"/>
              </a:rPr>
              <a:t>Wojna z Rosją w obronie konstytucji rozpoczęła się w maju 1792 r. i po trzech miesiącach zakończyła klęską Rzeczypospolitej. Przegrana była bezpośrednią przyczyną </a:t>
            </a:r>
            <a:r>
              <a:rPr lang="pl-PL" cap="none" dirty="0">
                <a:latin typeface="Comic Sans MS" panose="030F0702030302020204" pitchFamily="66" charset="0"/>
                <a:hlinkClick r:id="rId2" tooltip="II rozbiór Pol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drugiego rozbioru Polski</a:t>
            </a:r>
            <a:r>
              <a:rPr lang="pl-PL" cap="none" dirty="0">
                <a:latin typeface="Comic Sans MS" panose="030F0702030302020204" pitchFamily="66" charset="0"/>
              </a:rPr>
              <a:t>.</a:t>
            </a:r>
          </a:p>
          <a:p>
            <a:endParaRPr lang="pl-PL" dirty="0"/>
          </a:p>
        </p:txBody>
      </p:sp>
      <p:pic>
        <p:nvPicPr>
          <p:cNvPr id="7" name="Picture 2" descr="Znalezione obrazy dla zapytania wojna w obronie konstytucji 3 maja">
            <a:extLst>
              <a:ext uri="{FF2B5EF4-FFF2-40B4-BE49-F238E27FC236}">
                <a16:creationId xmlns:a16="http://schemas.microsoft.com/office/drawing/2014/main" id="{3243BE99-6E17-4DDD-BA4D-A5F7F5C340C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42515" y="1240808"/>
            <a:ext cx="5086539" cy="398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6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DB26C4-4398-4080-8FC9-5C1D7C08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dirty="0"/>
              <a:t>Naukowym okiem na konstytucję 3 maja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CF0875-5F9F-4180-ADE0-3031F8F0AD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Obejrzyj film https://youtu.be/-GBAolHelHs</a:t>
            </a:r>
          </a:p>
        </p:txBody>
      </p:sp>
      <p:pic>
        <p:nvPicPr>
          <p:cNvPr id="5" name="Multimedia online 4" title="Konstytucja w Polsce - jak powstała?">
            <a:hlinkClick r:id="" action="ppaction://media"/>
            <a:extLst>
              <a:ext uri="{FF2B5EF4-FFF2-40B4-BE49-F238E27FC236}">
                <a16:creationId xmlns:a16="http://schemas.microsoft.com/office/drawing/2014/main" id="{5B972E73-7630-48F4-A8A1-EC8A7532A0A9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94400" y="2282825"/>
            <a:ext cx="50863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60000"/>
    </mc:Choice>
    <mc:Fallback xmlns="">
      <p:transition spd="slow" advClick="0" advTm="2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94493C-6255-401F-812A-C90B89D4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Jak powstał obraz Jana Matejki?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2A9E1E-A056-4020-AA64-2CF665232F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cap="none" dirty="0">
                <a:latin typeface="Comic Sans MS" panose="030F0702030302020204" pitchFamily="66" charset="0"/>
              </a:rPr>
              <a:t>historia powstania obrazu https://youtu.be/_EjUJZPd2tk</a:t>
            </a:r>
          </a:p>
        </p:txBody>
      </p:sp>
      <p:pic>
        <p:nvPicPr>
          <p:cNvPr id="5" name="Multimedia online 4" title="Jan Matejko &quot;Konstytucja 3 maja 1791 roku&quot; | Animacja">
            <a:hlinkClick r:id="" action="ppaction://media"/>
            <a:extLst>
              <a:ext uri="{FF2B5EF4-FFF2-40B4-BE49-F238E27FC236}">
                <a16:creationId xmlns:a16="http://schemas.microsoft.com/office/drawing/2014/main" id="{F7AD9861-FC54-47EE-8750-19A43DF9535D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94400" y="2282825"/>
            <a:ext cx="50863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535000"/>
    </mc:Choice>
    <mc:Fallback xmlns="">
      <p:transition spd="slow" advClick="0" advTm="5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A6D6D6-BC05-4FFB-8AB0-62A16DE5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45" y="0"/>
            <a:ext cx="10396882" cy="1158140"/>
          </a:xfrm>
        </p:spPr>
        <p:txBody>
          <a:bodyPr>
            <a:noAutofit/>
          </a:bodyPr>
          <a:lstStyle/>
          <a:p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Adobe Gothic Std B" panose="020B0800000000000000" pitchFamily="34" charset="-128"/>
              </a:rPr>
              <a:t>Obchody Święta Konstytucji 3 Maja</a:t>
            </a: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8EBC2D-289B-47F1-A2A0-3E6008BCF3A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9073" y="980876"/>
            <a:ext cx="5088714" cy="3311189"/>
          </a:xfrm>
        </p:spPr>
        <p:txBody>
          <a:bodyPr/>
          <a:lstStyle/>
          <a:p>
            <a:pPr marL="0" indent="0" algn="ctr">
              <a:buNone/>
            </a:pPr>
            <a:r>
              <a:rPr lang="pl-PL" sz="2000" cap="none" dirty="0">
                <a:latin typeface="Comic Sans MS" panose="030F0702030302020204" pitchFamily="66" charset="0"/>
              </a:rPr>
              <a:t>Obchody Święta Konstytucji 3 Maja były zakazane pod zaborami, podczas okupacji hitlerowskiej i sowieckiej w czasie        II wojny światowej i w czasach komunizmu.</a:t>
            </a:r>
          </a:p>
          <a:p>
            <a:pPr marL="0" indent="0" algn="ctr">
              <a:buNone/>
            </a:pPr>
            <a:r>
              <a:rPr lang="pl-PL" sz="2000" cap="none" dirty="0">
                <a:latin typeface="Comic Sans MS" panose="030F0702030302020204" pitchFamily="66" charset="0"/>
              </a:rPr>
              <a:t>Było obchodzone w II Rzeczypospolitej    i od 1990 r. do chwili obecnej.</a:t>
            </a:r>
          </a:p>
          <a:p>
            <a:endParaRPr lang="pl-PL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112D86D3-F1B1-4BBC-AF2D-181498270E9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2"/>
            <a:ext cx="3831811" cy="2071003"/>
          </a:xfr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078CBED0-7647-49F2-99FD-8BBA36742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01" y="1478249"/>
            <a:ext cx="4120598" cy="231644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CAA219A-ACB9-4D5E-B085-05FEDD2D2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86" y="3794693"/>
            <a:ext cx="3810000" cy="2524125"/>
          </a:xfrm>
          <a:prstGeom prst="rect">
            <a:avLst/>
          </a:prstGeom>
        </p:spPr>
      </p:pic>
      <p:pic>
        <p:nvPicPr>
          <p:cNvPr id="23" name="Ojczyzno ma - Patriotyczne (mp3cut.net)(1)">
            <a:hlinkClick r:id="" action="ppaction://media"/>
            <a:extLst>
              <a:ext uri="{FF2B5EF4-FFF2-40B4-BE49-F238E27FC236}">
                <a16:creationId xmlns:a16="http://schemas.microsoft.com/office/drawing/2014/main" id="{26F6DA2A-E245-48A0-9646-1BE9E19EA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306" y="5572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5A219A-DC5D-40BE-9091-442C5D57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2 maja – święto flagi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A026F3-BB2E-4DA7-8BB0-33B60F8BD2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Kliknij</a:t>
            </a:r>
            <a:r>
              <a:rPr lang="en-US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 w link https://youtu.be/hJ9SZzcOP_I </a:t>
            </a:r>
            <a:r>
              <a:rPr lang="pl-PL" sz="1800" dirty="0">
                <a:solidFill>
                  <a:srgbClr val="000000"/>
                </a:solidFill>
                <a:latin typeface="Comic Sans MS" panose="030F0702030302020204" pitchFamily="66" charset="0"/>
              </a:rPr>
              <a:t>lub w kadr obok </a:t>
            </a:r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pl-PL" dirty="0"/>
          </a:p>
        </p:txBody>
      </p:sp>
      <p:pic>
        <p:nvPicPr>
          <p:cNvPr id="5" name="Multimedia online 4" title="Flaga - polska piosenka patriotyczna - Dzień Flagi">
            <a:hlinkClick r:id="" action="ppaction://media"/>
            <a:extLst>
              <a:ext uri="{FF2B5EF4-FFF2-40B4-BE49-F238E27FC236}">
                <a16:creationId xmlns:a16="http://schemas.microsoft.com/office/drawing/2014/main" id="{60597E47-A63C-4224-B4EE-3B4F238224CC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94400" y="2282825"/>
            <a:ext cx="50863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0000"/>
    </mc:Choice>
    <mc:Fallback xmlns="">
      <p:transition spd="slow" advClick="0" advTm="1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BC725-E42B-4C8F-BB96-8719F757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947CE89-8B18-4DFB-A468-DAB2CC6E1B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21437"/>
            <a:ext cx="5087938" cy="3196150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14E8D4-56F5-4188-AE4E-A48D809CC2D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2400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Iwona </a:t>
            </a:r>
            <a:r>
              <a:rPr lang="en-US" sz="2400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Bajson</a:t>
            </a:r>
            <a:endParaRPr lang="en-US" sz="2400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US" sz="2400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Magdalena </a:t>
            </a:r>
            <a:r>
              <a:rPr lang="en-US" sz="2400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Kowalik</a:t>
            </a:r>
            <a:endParaRPr lang="en-US" sz="2400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US" sz="2400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Aneta Krześniak</a:t>
            </a:r>
          </a:p>
          <a:p>
            <a:pPr algn="ctr">
              <a:spcBef>
                <a:spcPts val="0"/>
              </a:spcBef>
            </a:pPr>
            <a:r>
              <a:rPr lang="en-US" sz="2400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Agata </a:t>
            </a:r>
            <a:r>
              <a:rPr lang="en-US" sz="2400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Miturska</a:t>
            </a:r>
            <a:endParaRPr lang="en-US" sz="2400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0"/>
              </a:spcBef>
            </a:pPr>
            <a:r>
              <a:rPr lang="en-US" sz="2400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Beata </a:t>
            </a:r>
            <a:r>
              <a:rPr lang="en-US" sz="2400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Sawicka</a:t>
            </a:r>
            <a:endParaRPr lang="en-US" sz="2400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pl-PL" dirty="0"/>
          </a:p>
        </p:txBody>
      </p:sp>
      <p:pic>
        <p:nvPicPr>
          <p:cNvPr id="7" name="jesteśmy polką i polakiem (mp3cut.net)">
            <a:hlinkClick r:id="" action="ppaction://media"/>
            <a:extLst>
              <a:ext uri="{FF2B5EF4-FFF2-40B4-BE49-F238E27FC236}">
                <a16:creationId xmlns:a16="http://schemas.microsoft.com/office/drawing/2014/main" id="{39630C4D-6E3C-47E2-955B-F181D6CFA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879" y="5317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9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2B07A-187A-4297-A409-15A7CCF7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W prezentacji wykorzystano: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21EA1A-5251-4C93-85C3-592F28444CF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>
                <a:latin typeface="Comic Sans MS" panose="030F0702030302020204" pitchFamily="66" charset="0"/>
              </a:rPr>
              <a:t>Materiały internetowe: </a:t>
            </a: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https://youtu.be/GTy_ixII3Qw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https://youtu.be/9eiRcMzlFZw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https://www.gov.pl/web/mswia/229-rocznica-uchwalenia-konstytucji-3-maja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https://youtu.be/GTy_ixII3Qw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https://youtu.be/-GBAolHelHs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https://youtu.be/xmp5RpE03Bk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b="0" i="0" u="none" strike="noStrike" dirty="0">
                <a:effectLst/>
                <a:latin typeface="Comic Sans MS" panose="030F07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https://youtu.be/GTy_ixII3Qw</a:t>
            </a:r>
            <a:endParaRPr lang="pl-PL" b="0" i="0" u="none" strike="noStrike" dirty="0">
              <a:effectLst/>
              <a:latin typeface="Comic Sans MS" panose="030F0702030302020204" pitchFamily="66" charset="0"/>
            </a:endParaRPr>
          </a:p>
          <a:p>
            <a:r>
              <a:rPr lang="pl-PL" dirty="0">
                <a:effectLst/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https://pl.wikipedia.org/wiki/Konstytucja_3_maja</a:t>
            </a:r>
            <a:endParaRPr lang="pl-PL" dirty="0">
              <a:effectLst/>
              <a:latin typeface="Comic Sans MS" panose="030F0702030302020204" pitchFamily="66" charset="0"/>
            </a:endParaRPr>
          </a:p>
          <a:p>
            <a:r>
              <a:rPr lang="pl-PL" i="0" u="none" strike="noStrike" dirty="0"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https://www.zamek-krolewski.pl/zwiedz...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2A73617-BA07-4744-AE97-98B1CB357C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39" y="1843940"/>
            <a:ext cx="4154155" cy="2290738"/>
          </a:xfrm>
        </p:spPr>
      </p:pic>
    </p:spTree>
    <p:extLst>
      <p:ext uri="{BB962C8B-B14F-4D97-AF65-F5344CB8AC3E}">
        <p14:creationId xmlns:p14="http://schemas.microsoft.com/office/powerpoint/2010/main" val="18308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5E6111-2B84-4D7A-956C-157BF349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Konstytucja to…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530617-A3EF-412D-A2FF-5F4DA0C90F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sz="4000" b="1" cap="none" dirty="0">
                <a:solidFill>
                  <a:srgbClr val="303F3C"/>
                </a:solidFill>
                <a:latin typeface="Comic Sans MS" panose="030F0702030302020204" pitchFamily="66" charset="0"/>
              </a:rPr>
              <a:t>zbiór praw, których przestrzegać muszą wszyscy obywatele kraju; </a:t>
            </a:r>
            <a:endParaRPr lang="pl-PL" sz="4000" cap="none" dirty="0">
              <a:solidFill>
                <a:srgbClr val="303F3C"/>
              </a:solidFill>
              <a:latin typeface="Comic Sans MS" panose="030F0702030302020204" pitchFamily="66" charset="0"/>
            </a:endParaRPr>
          </a:p>
          <a:p>
            <a:r>
              <a:rPr lang="pl-PL" sz="4000" b="1" cap="none" dirty="0">
                <a:solidFill>
                  <a:srgbClr val="303F3C"/>
                </a:solidFill>
                <a:latin typeface="Comic Sans MS" panose="030F0702030302020204" pitchFamily="66" charset="0"/>
              </a:rPr>
              <a:t>jest to najważniejszy z dokumentów    w państwie! </a:t>
            </a:r>
            <a:endParaRPr lang="pl-PL" sz="4000" cap="none" dirty="0">
              <a:solidFill>
                <a:srgbClr val="303F3C"/>
              </a:solidFill>
              <a:latin typeface="Comic Sans MS" panose="030F0702030302020204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702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841D1A-9923-46E7-AE16-ACD2EC2F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Konstytucja 3 Maja</a:t>
            </a:r>
            <a:br>
              <a:rPr lang="pl-PL" sz="5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</a:br>
            <a:r>
              <a:rPr lang="en-US" sz="5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Co to za </a:t>
            </a:r>
            <a:r>
              <a:rPr lang="en-US" sz="5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dokument</a:t>
            </a:r>
            <a:r>
              <a:rPr lang="en-US" sz="5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formal Roman" panose="030604020304060B0204" pitchFamily="66" charset="0"/>
              </a:rPr>
              <a:t>?</a:t>
            </a:r>
            <a:br>
              <a:rPr lang="en-US" sz="5400" dirty="0">
                <a:solidFill>
                  <a:srgbClr val="000000"/>
                </a:solidFill>
              </a:rPr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6D39B62-E7E2-4322-984F-EFF1B5838E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6" y="2049635"/>
            <a:ext cx="4183062" cy="275872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2778D8-3401-4FFE-87B3-3575CCF57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53853" y="1588169"/>
            <a:ext cx="7507705" cy="445319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Pierwsza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w 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E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uropie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druga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na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świecie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–</a:t>
            </a:r>
            <a:endParaRPr lang="pl-PL" sz="2800" cap="none" dirty="0">
              <a:solidFill>
                <a:srgbClr val="00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Konstytucja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3 Maja z 1791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roku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była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próbą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unowocześnienia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ustroju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olski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ratowania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jej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suwerenności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Choć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obowiązywała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pl-PL" sz="2800" cap="none" dirty="0">
              <a:solidFill>
                <a:srgbClr val="000000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w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sumie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przez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14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miesięcy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, do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dzisiaj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jest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jednym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z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fundamentów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polskiej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tradycji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republikańskiej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powodem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do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dumy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dla</a:t>
            </a:r>
            <a:r>
              <a:rPr lang="en-US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</a:t>
            </a:r>
            <a:r>
              <a:rPr lang="en-US" sz="2800" cap="none" dirty="0" err="1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olaków</a:t>
            </a:r>
            <a:r>
              <a:rPr lang="pl-PL" sz="2800" cap="none" dirty="0">
                <a:solidFill>
                  <a:srgbClr val="0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pl-PL" sz="2800" cap="none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000"/>
    </mc:Choice>
    <mc:Fallback xmlns="">
      <p:transition spd="slow" advClick="0" advTm="1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E9D8FE-F178-4291-9C03-595E7851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Sytuacja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mi</a:t>
            </a:r>
            <a:r>
              <a:rPr lang="en-US" sz="3600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ę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dzynarodowa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Rzeczypospolitej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 w II </a:t>
            </a:r>
            <a:r>
              <a:rPr lang="en-US" sz="36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poł</a:t>
            </a:r>
            <a:r>
              <a:rPr lang="en-US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alibri" panose="020F0502020204030204" pitchFamily="34" charset="0"/>
              </a:rPr>
              <a:t>. XVIII w.</a:t>
            </a:r>
            <a:br>
              <a:rPr lang="en-US" sz="3600" dirty="0">
                <a:solidFill>
                  <a:srgbClr val="000000"/>
                </a:solidFill>
                <a:latin typeface="Mistral" panose="03090702030407020403" pitchFamily="66" charset="0"/>
              </a:rPr>
            </a:br>
            <a:endParaRPr lang="pl-PL" sz="3600" dirty="0">
              <a:latin typeface="Mistral" panose="03090702030407020403" pitchFamily="66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84FB514-5E08-4E3E-86C8-BACF1F907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665913"/>
            <a:ext cx="5992713" cy="3880773"/>
          </a:xfrm>
        </p:spPr>
        <p:txBody>
          <a:bodyPr>
            <a:noAutofit/>
          </a:bodyPr>
          <a:lstStyle/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W 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XVIII w.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Rzeczypospolita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yła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zależna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od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mocarstw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ościennych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W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1772 r.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Rosja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ustria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P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rusy</a:t>
            </a: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d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okonały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pl-PL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rozbioru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pl-PL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P</a:t>
            </a:r>
            <a:r>
              <a:rPr lang="en-US" cap="none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olski</a:t>
            </a:r>
            <a:r>
              <a:rPr lang="en-US" cap="none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pl-PL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r>
              <a:rPr lang="pl-PL" cap="none" dirty="0">
                <a:latin typeface="Comic Sans MS" panose="030F0702030302020204" pitchFamily="66" charset="0"/>
              </a:rPr>
              <a:t>Państwa te wykorzystały brak zgody pomiędzy mieszkańcami Polski i podpisały dokument, według którego każdy z tych krajów otrzymywał część ziem Rzeczpospolitej, łącznie zabierając aż 1/3 terytorium Polski.</a:t>
            </a:r>
            <a:endParaRPr lang="en-US" cap="none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pl-PL" sz="1800" dirty="0"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0F7BC77-8732-46F3-9741-C9AE1DAC2F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3766" y="1546218"/>
            <a:ext cx="2362199" cy="2410490"/>
          </a:xfrm>
          <a:prstGeom prst="rect">
            <a:avLst/>
          </a:prstGeom>
        </p:spPr>
      </p:pic>
      <p:pic>
        <p:nvPicPr>
          <p:cNvPr id="1026" name="Picture 2" descr="Upadek I Rzeczpospolitej | Anatomia upadku czyli Orzeł i Pogoń w uścisku  trzech czarnych orłów - Polityka.pl">
            <a:extLst>
              <a:ext uri="{FF2B5EF4-FFF2-40B4-BE49-F238E27FC236}">
                <a16:creationId xmlns:a16="http://schemas.microsoft.com/office/drawing/2014/main" id="{62EA5667-77DF-4EEA-B103-4799890B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499" y="4079571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4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000"/>
    </mc:Choice>
    <mc:Fallback xmlns="">
      <p:transition spd="slow" advClick="0" advTm="1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F243F8-D1A9-46D2-B7AE-6E1C29A9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Adobe Gothic Std B" panose="020B0800000000000000" pitchFamily="34" charset="-128"/>
              </a:rPr>
              <a:t>Przyczyny słabości Rzeczypospolitej</a:t>
            </a:r>
            <a:endParaRPr lang="pl-PL" sz="36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89042DE-B55A-4768-BE79-C300E8AE974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cap="none" dirty="0">
                <a:latin typeface="Comic Sans MS" panose="030F0702030302020204" pitchFamily="66" charset="0"/>
              </a:rPr>
              <a:t>Było ich wiele: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anarchia;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brak poszanowania dla prawa;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prywata;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rywalizacja o wpływy i władzę;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przestarzała gospodarka folwarczno-pańszczyźniana;</a:t>
            </a:r>
          </a:p>
          <a:p>
            <a:r>
              <a:rPr lang="pl-PL" sz="2000" cap="none" dirty="0">
                <a:latin typeface="Comic Sans MS" panose="030F0702030302020204" pitchFamily="66" charset="0"/>
              </a:rPr>
              <a:t>niewydolność podatkowa.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Historia Upadek I Rzeczpospolitej - przyczyny">
            <a:extLst>
              <a:ext uri="{FF2B5EF4-FFF2-40B4-BE49-F238E27FC236}">
                <a16:creationId xmlns:a16="http://schemas.microsoft.com/office/drawing/2014/main" id="{0EED8DBA-4E02-4EDD-89F6-EE560DA4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52" y="1731687"/>
            <a:ext cx="3860526" cy="29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9F6DB5-9808-4082-B2A5-69620264A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obronie Państwa polskiego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830381-96D5-43FE-B668-EE7CD943A9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000" cap="none" dirty="0">
                <a:latin typeface="Comic Sans MS" panose="030F0702030302020204" pitchFamily="66" charset="0"/>
              </a:rPr>
              <a:t>W październiku 1788 r. zebrał się sejm zwany wielkim, którego celem była naprawa państwa. Od grudnia 1790 r. Obradował w podwojonym składzie – wraz z królem i senatorami obradowały 483 osoby. W Polsce rozpoczęto pracę nad konstytucją, której celem było uporządkowanie kraju i wzmocnienie go, aby utrudnić Rosji, Prusom i Austrii odebranie Polsce większej ilości ziem. Najsłynniejszym z autorów konstytucji był ostatni król polski, </a:t>
            </a:r>
            <a:r>
              <a:rPr lang="pl-PL" sz="2000" b="1" cap="none" dirty="0">
                <a:latin typeface="Comic Sans MS" panose="030F0702030302020204" pitchFamily="66" charset="0"/>
              </a:rPr>
              <a:t>Stanisław August Poniatowski. </a:t>
            </a:r>
            <a:endParaRPr lang="en-GB" sz="2000" b="1" cap="none" dirty="0">
              <a:latin typeface="Comic Sans MS" panose="030F0702030302020204" pitchFamily="66" charset="0"/>
            </a:endParaRPr>
          </a:p>
          <a:p>
            <a:endParaRPr lang="pl-PL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6B24284-E842-4AC2-B7DA-0E61AF3A13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12" y="2063750"/>
            <a:ext cx="3311525" cy="3311525"/>
          </a:xfrm>
        </p:spPr>
      </p:pic>
    </p:spTree>
    <p:extLst>
      <p:ext uri="{BB962C8B-B14F-4D97-AF65-F5344CB8AC3E}">
        <p14:creationId xmlns:p14="http://schemas.microsoft.com/office/powerpoint/2010/main" val="17411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000"/>
    </mc:Choice>
    <mc:Fallback xmlns="">
      <p:transition spd="slow" advClick="0" advTm="1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1E2B3AFC-611C-4BDB-B724-A123A424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/>
              <a:t>Współtwórcami konstytucji 3 Maja byli: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6E577838-A73B-413D-9CB6-687022437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Hugo Kołłątaj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7AE666E8-09D7-4FB4-9593-781225D19D5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1D3919C-7D0A-483C-BD09-9F2B0D76A9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Ignacy Potocki</a:t>
            </a: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15C17C13-ADE8-4973-A817-109BFB8AAB48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DD54B4B-AD09-4348-A47B-DD636C03BD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/>
              <a:t>Stanisław Małachowski</a:t>
            </a:r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17ED770A-22B7-4BE2-8964-3368D0491F0B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41693" y="2639658"/>
            <a:ext cx="3310128" cy="273492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273EC04-9C91-453B-8B1A-A857EB07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53" y="2745278"/>
            <a:ext cx="2282843" cy="3128568"/>
          </a:xfrm>
          <a:prstGeom prst="rect">
            <a:avLst/>
          </a:prstGeom>
        </p:spPr>
      </p:pic>
      <p:pic>
        <p:nvPicPr>
          <p:cNvPr id="14" name="Picture 2" descr="Znalezione obrazy dla zapytania ignacy potocki">
            <a:extLst>
              <a:ext uri="{FF2B5EF4-FFF2-40B4-BE49-F238E27FC236}">
                <a16:creationId xmlns:a16="http://schemas.microsoft.com/office/drawing/2014/main" id="{D5C591B4-037B-48DA-B490-FEF9757C8AE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21415" y="2704486"/>
            <a:ext cx="2136539" cy="321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TANISŁAW MAŁACHOWSKI - Urząd Gminy Moszczenica">
            <a:extLst>
              <a:ext uri="{FF2B5EF4-FFF2-40B4-BE49-F238E27FC236}">
                <a16:creationId xmlns:a16="http://schemas.microsoft.com/office/drawing/2014/main" id="{2290509A-84CF-42FD-AEA0-31256934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381" y="3008244"/>
            <a:ext cx="3300423" cy="23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7000"/>
    </mc:Choice>
    <mc:Fallback xmlns="">
      <p:transition spd="slow" advClick="0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FB85DF-04AD-42A3-A3E9-61673C52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329991"/>
            <a:ext cx="10394706" cy="1151965"/>
          </a:xfrm>
        </p:spPr>
        <p:txBody>
          <a:bodyPr>
            <a:normAutofit/>
          </a:bodyPr>
          <a:lstStyle/>
          <a:p>
            <a:endParaRPr lang="pl-PL" sz="36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E48075-67D5-46D2-811E-6DD955DE3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2" y="1213436"/>
            <a:ext cx="3310128" cy="576262"/>
          </a:xfrm>
        </p:spPr>
        <p:txBody>
          <a:bodyPr/>
          <a:lstStyle/>
          <a:p>
            <a:r>
              <a:rPr lang="pl-PL" dirty="0"/>
              <a:t>Stanisław Staszic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B5B4047-ED89-4458-9821-83E57AC812CC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41E9A06-435A-48EC-896F-C6F4F4BC4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685" y="1207285"/>
            <a:ext cx="3310128" cy="576262"/>
          </a:xfrm>
        </p:spPr>
        <p:txBody>
          <a:bodyPr/>
          <a:lstStyle/>
          <a:p>
            <a:r>
              <a:rPr lang="pl-PL" dirty="0"/>
              <a:t>Pozostali autorzy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5EEE0EDA-4B48-4214-95A6-B44EA0B07DC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B2C6DF3-C39F-45FE-AB6C-A960B35EB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3E22D440-E5CC-4E96-8986-9E5D993CDB3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1A3EC1D-AC08-4C80-B8F8-238E4DCBB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0" y="1904091"/>
            <a:ext cx="2602992" cy="344304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703BDFE-757E-4CF2-8DE0-64ED1F03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27" y="2167074"/>
            <a:ext cx="5733076" cy="31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E0D15B95-7C9A-4F18-B9DC-46AB97109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/>
              <a:t>Główne postanowienia Konstytucji 3 Maja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03CD87E3-9DA0-451E-8C2F-CA190EF6A8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pl-PL" sz="2000" b="1" cap="none" dirty="0">
                <a:latin typeface="Comic Sans MS" panose="030F0702030302020204" pitchFamily="66" charset="0"/>
              </a:rPr>
              <a:t>Podział władzy </a:t>
            </a:r>
            <a:r>
              <a:rPr lang="pl-PL" sz="2000" cap="none" dirty="0">
                <a:latin typeface="Comic Sans MS" panose="030F0702030302020204" pitchFamily="66" charset="0"/>
              </a:rPr>
              <a:t>- władający Polską król nie mógł sam podejmować wszystkich decyzji! od czasu uchwalenia konstytucji król dzielił się władzą z sejmem i sądami.</a:t>
            </a:r>
          </a:p>
          <a:p>
            <a:pPr>
              <a:lnSpc>
                <a:spcPct val="110000"/>
              </a:lnSpc>
            </a:pPr>
            <a:r>
              <a:rPr lang="pl-PL" sz="2000" b="1" cap="none" dirty="0">
                <a:latin typeface="Comic Sans MS" panose="030F0702030302020204" pitchFamily="66" charset="0"/>
              </a:rPr>
              <a:t>Religia katolicka została religią narodową </a:t>
            </a:r>
            <a:r>
              <a:rPr lang="pl-PL" sz="2000" cap="none" dirty="0">
                <a:latin typeface="Comic Sans MS" panose="030F0702030302020204" pitchFamily="66" charset="0"/>
              </a:rPr>
              <a:t>- każdy mieszkaniec Polski powinien według prawa być katolikiem.</a:t>
            </a:r>
          </a:p>
          <a:p>
            <a:pPr>
              <a:lnSpc>
                <a:spcPct val="110000"/>
              </a:lnSpc>
            </a:pPr>
            <a:r>
              <a:rPr lang="pl-PL" sz="2000" b="1" cap="none" dirty="0">
                <a:latin typeface="Comic Sans MS" panose="030F0702030302020204" pitchFamily="66" charset="0"/>
              </a:rPr>
              <a:t>Decyzje podejmowano teraz większością głosów </a:t>
            </a:r>
            <a:r>
              <a:rPr lang="pl-PL" sz="2000" cap="none" dirty="0">
                <a:latin typeface="Comic Sans MS" panose="030F0702030302020204" pitchFamily="66" charset="0"/>
              </a:rPr>
              <a:t>- przed uchwaleniem konstytucji wystarczyło, że jeden szlachcic krzyknął „liberum veto!” (co oznacza „nie pozwalam!”), by decyzja nie mogła zapaść. </a:t>
            </a:r>
            <a:r>
              <a:rPr lang="pl-PL" cap="none" dirty="0">
                <a:latin typeface="Comic Sans MS" panose="030F0702030302020204" pitchFamily="66" charset="0"/>
              </a:rPr>
              <a:t>O</a:t>
            </a:r>
            <a:r>
              <a:rPr lang="pl-PL" sz="2000" cap="none" dirty="0">
                <a:latin typeface="Comic Sans MS" panose="030F0702030302020204" pitchFamily="66" charset="0"/>
              </a:rPr>
              <a:t>znaczało to, że król i sejm nie mogli podjąć żadnych decyzji, ponieważ zawsze zdarzyła się jedna osoba, która krzyknęła “nie pozwalam”!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000"/>
    </mc:Choice>
    <mc:Fallback xmlns="">
      <p:transition spd="slow" advClick="0" advTm="13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159</TotalTime>
  <Words>677</Words>
  <Application>Microsoft Office PowerPoint</Application>
  <PresentationFormat>Panoramiczny</PresentationFormat>
  <Paragraphs>63</Paragraphs>
  <Slides>18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Arial</vt:lpstr>
      <vt:lpstr>Comic Sans MS</vt:lpstr>
      <vt:lpstr>Constantia</vt:lpstr>
      <vt:lpstr>Impact</vt:lpstr>
      <vt:lpstr>Informal Roman</vt:lpstr>
      <vt:lpstr>Mistral</vt:lpstr>
      <vt:lpstr>Wydarzenie główne</vt:lpstr>
      <vt:lpstr>Prezentacja programu PowerPoint</vt:lpstr>
      <vt:lpstr>Konstytucja to…</vt:lpstr>
      <vt:lpstr>Konstytucja 3 Maja Co to za dokument? </vt:lpstr>
      <vt:lpstr>Sytuacja międzynarodowa Rzeczypospolitej w II poł. XVIII w. </vt:lpstr>
      <vt:lpstr>Przyczyny słabości Rzeczypospolitej</vt:lpstr>
      <vt:lpstr>W obronie Państwa polskiego</vt:lpstr>
      <vt:lpstr>Współtwórcami konstytucji 3 Maja byli:</vt:lpstr>
      <vt:lpstr>Prezentacja programu PowerPoint</vt:lpstr>
      <vt:lpstr>Główne postanowienia Konstytucji 3 Maja</vt:lpstr>
      <vt:lpstr>Niestety nie wszyscy byli zwolennikami zmian Z 1791 roku</vt:lpstr>
      <vt:lpstr>Prezentacja programu PowerPoint</vt:lpstr>
      <vt:lpstr>Prezentacja programu PowerPoint</vt:lpstr>
      <vt:lpstr>Naukowym okiem na konstytucję 3 maja</vt:lpstr>
      <vt:lpstr>Jak powstał obraz Jana Matejki?</vt:lpstr>
      <vt:lpstr>Obchody Święta Konstytucji 3 Maja</vt:lpstr>
      <vt:lpstr>2 maja – święto flagi</vt:lpstr>
      <vt:lpstr>Dziękujemy za uwagę</vt:lpstr>
      <vt:lpstr>W prezentacji wykorzystano: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 Krześniak</dc:creator>
  <cp:lastModifiedBy>Aneta Krześniak</cp:lastModifiedBy>
  <cp:revision>19</cp:revision>
  <dcterms:created xsi:type="dcterms:W3CDTF">2021-04-27T18:54:45Z</dcterms:created>
  <dcterms:modified xsi:type="dcterms:W3CDTF">2021-04-28T13:48:21Z</dcterms:modified>
</cp:coreProperties>
</file>