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5" r:id="rId1"/>
  </p:sldMasterIdLst>
  <p:sldIdLst>
    <p:sldId id="256" r:id="rId2"/>
    <p:sldId id="260" r:id="rId3"/>
    <p:sldId id="259" r:id="rId4"/>
    <p:sldId id="261" r:id="rId5"/>
    <p:sldId id="267" r:id="rId6"/>
    <p:sldId id="262" r:id="rId7"/>
    <p:sldId id="269" r:id="rId8"/>
    <p:sldId id="263" r:id="rId9"/>
    <p:sldId id="264" r:id="rId10"/>
    <p:sldId id="265" r:id="rId11"/>
    <p:sldId id="257" r:id="rId12"/>
    <p:sldId id="25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847" autoAdjust="0"/>
  </p:normalViewPr>
  <p:slideViewPr>
    <p:cSldViewPr snapToGrid="0">
      <p:cViewPr varScale="1">
        <p:scale>
          <a:sx n="94" d="100"/>
          <a:sy n="94" d="100"/>
        </p:scale>
        <p:origin x="274" y="9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B8C0BD65-8F76-4F46-A6F6-3F30DB85D24F}" type="datetimeFigureOut">
              <a:rPr lang="pl-PL" smtClean="0"/>
              <a:t>05.11.2020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pl-PL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2346F725-5556-47F2-A97E-3161E776B4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5852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0BD65-8F76-4F46-A6F6-3F30DB85D24F}" type="datetimeFigureOut">
              <a:rPr lang="pl-PL" smtClean="0"/>
              <a:t>05.11.2020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6F725-5556-47F2-A97E-3161E776B4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6481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0BD65-8F76-4F46-A6F6-3F30DB85D24F}" type="datetimeFigureOut">
              <a:rPr lang="pl-PL" smtClean="0"/>
              <a:t>05.11.2020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6F725-5556-47F2-A97E-3161E776B4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5067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0BD65-8F76-4F46-A6F6-3F30DB85D24F}" type="datetimeFigureOut">
              <a:rPr lang="pl-PL" smtClean="0"/>
              <a:t>05.11.2020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6F725-5556-47F2-A97E-3161E776B4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18885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0BD65-8F76-4F46-A6F6-3F30DB85D24F}" type="datetimeFigureOut">
              <a:rPr lang="pl-PL" smtClean="0"/>
              <a:t>05.11.2020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6F725-5556-47F2-A97E-3161E776B4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0028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0BD65-8F76-4F46-A6F6-3F30DB85D24F}" type="datetimeFigureOut">
              <a:rPr lang="pl-PL" smtClean="0"/>
              <a:t>05.11.2020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6F725-5556-47F2-A97E-3161E776B4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90775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0BD65-8F76-4F46-A6F6-3F30DB85D24F}" type="datetimeFigureOut">
              <a:rPr lang="pl-PL" smtClean="0"/>
              <a:t>05.11.2020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6F725-5556-47F2-A97E-3161E776B4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3037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0BD65-8F76-4F46-A6F6-3F30DB85D24F}" type="datetimeFigureOut">
              <a:rPr lang="pl-PL" smtClean="0"/>
              <a:t>05.11.2020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6F725-5556-47F2-A97E-3161E776B4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60215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0BD65-8F76-4F46-A6F6-3F30DB85D24F}" type="datetimeFigureOut">
              <a:rPr lang="pl-PL" smtClean="0"/>
              <a:t>05.11.2020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6F725-5556-47F2-A97E-3161E776B4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7593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0BD65-8F76-4F46-A6F6-3F30DB85D24F}" type="datetimeFigureOut">
              <a:rPr lang="pl-PL" smtClean="0"/>
              <a:t>05.11.2020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6F725-5556-47F2-A97E-3161E776B4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1251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0BD65-8F76-4F46-A6F6-3F30DB85D24F}" type="datetimeFigureOut">
              <a:rPr lang="pl-PL" smtClean="0"/>
              <a:t>05.11.2020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6F725-5556-47F2-A97E-3161E776B4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3626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0BD65-8F76-4F46-A6F6-3F30DB85D24F}" type="datetimeFigureOut">
              <a:rPr lang="pl-PL" smtClean="0"/>
              <a:t>05.11.2020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6F725-5556-47F2-A97E-3161E776B4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074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0BD65-8F76-4F46-A6F6-3F30DB85D24F}" type="datetimeFigureOut">
              <a:rPr lang="pl-PL" smtClean="0"/>
              <a:t>05.11.2020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6F725-5556-47F2-A97E-3161E776B4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202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0BD65-8F76-4F46-A6F6-3F30DB85D24F}" type="datetimeFigureOut">
              <a:rPr lang="pl-PL" smtClean="0"/>
              <a:t>05.11.2020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6F725-5556-47F2-A97E-3161E776B4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4541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0BD65-8F76-4F46-A6F6-3F30DB85D24F}" type="datetimeFigureOut">
              <a:rPr lang="pl-PL" smtClean="0"/>
              <a:t>05.11.2020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6F725-5556-47F2-A97E-3161E776B4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9726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0BD65-8F76-4F46-A6F6-3F30DB85D24F}" type="datetimeFigureOut">
              <a:rPr lang="pl-PL" smtClean="0"/>
              <a:t>05.11.2020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6F725-5556-47F2-A97E-3161E776B4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7775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0BD65-8F76-4F46-A6F6-3F30DB85D24F}" type="datetimeFigureOut">
              <a:rPr lang="pl-PL" smtClean="0"/>
              <a:t>05.11.2020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6F725-5556-47F2-A97E-3161E776B4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1593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8C0BD65-8F76-4F46-A6F6-3F30DB85D24F}" type="datetimeFigureOut">
              <a:rPr lang="pl-PL" smtClean="0"/>
              <a:t>05.11.2020</a:t>
            </a:fld>
            <a:endParaRPr lang="pl-PL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2346F725-5556-47F2-A97E-3161E776B4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8708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  <p:sldLayoutId id="2147483848" r:id="rId13"/>
    <p:sldLayoutId id="2147483849" r:id="rId14"/>
    <p:sldLayoutId id="2147483850" r:id="rId15"/>
    <p:sldLayoutId id="2147483851" r:id="rId16"/>
    <p:sldLayoutId id="214748385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52DA913-A2BE-477C-907F-8A00993FBB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9172" y="1953087"/>
            <a:ext cx="4582705" cy="3716193"/>
          </a:xfrm>
        </p:spPr>
        <p:txBody>
          <a:bodyPr anchor="t">
            <a:noAutofit/>
          </a:bodyPr>
          <a:lstStyle/>
          <a:p>
            <a:pPr algn="l"/>
            <a:r>
              <a:rPr lang="pl-PL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listopada</a:t>
            </a:r>
            <a:br>
              <a:rPr lang="pl-PL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Narodowe Święto Niepodległości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C2D7370-2F58-47E4-8D9A-664B69E7F7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6186" y="3428999"/>
            <a:ext cx="4805691" cy="838831"/>
          </a:xfrm>
        </p:spPr>
        <p:txBody>
          <a:bodyPr anchor="b">
            <a:normAutofit/>
          </a:bodyPr>
          <a:lstStyle/>
          <a:p>
            <a:pPr algn="l"/>
            <a:endParaRPr lang="pl-PL" sz="1800" dirty="0">
              <a:solidFill>
                <a:srgbClr val="000000"/>
              </a:solidFill>
            </a:endParaRPr>
          </a:p>
        </p:txBody>
      </p:sp>
      <p:pic>
        <p:nvPicPr>
          <p:cNvPr id="1026" name="Picture 2" descr="Obraz zawierający łóżko, flaga, parasol&#10;&#10;Opis wygenerowany automatycznie">
            <a:extLst>
              <a:ext uri="{FF2B5EF4-FFF2-40B4-BE49-F238E27FC236}">
                <a16:creationId xmlns:a16="http://schemas.microsoft.com/office/drawing/2014/main" id="{670AF66A-FF83-4F81-BC37-F2D002ECFB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r="7731" b="-1"/>
          <a:stretch/>
        </p:blipFill>
        <p:spPr bwMode="auto">
          <a:xfrm>
            <a:off x="473529" y="380280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olski hymn narodowy Mazurek D_browskiego">
            <a:hlinkClick r:id="" action="ppaction://media"/>
            <a:extLst>
              <a:ext uri="{FF2B5EF4-FFF2-40B4-BE49-F238E27FC236}">
                <a16:creationId xmlns:a16="http://schemas.microsoft.com/office/drawing/2014/main" id="{696C0F52-54EA-4A47-9502-F047331666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13161" y="543033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81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1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DE3FDD-9BD5-48A4-8548-3B9F30144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35" y="365125"/>
            <a:ext cx="10705730" cy="2156133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Pamiętajmy słowa uświadamiające wielopokoleniowe dzieło tworzenia niepodległości: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6ACF8C3-5AD9-4C84-BFDD-0B69772AD1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pl-PL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„Walka o wolność, gdy raz się zaczyna, krwią ojca spada dziedzictwem na syna”.</a:t>
            </a:r>
          </a:p>
        </p:txBody>
      </p:sp>
    </p:spTree>
    <p:extLst>
      <p:ext uri="{BB962C8B-B14F-4D97-AF65-F5344CB8AC3E}">
        <p14:creationId xmlns:p14="http://schemas.microsoft.com/office/powerpoint/2010/main" val="3481063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31">
            <a:extLst>
              <a:ext uri="{FF2B5EF4-FFF2-40B4-BE49-F238E27FC236}">
                <a16:creationId xmlns:a16="http://schemas.microsoft.com/office/drawing/2014/main" id="{229F55B6-AA93-40CE-868D-B9508B55CF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0AE8EB0-E5AE-4719-BE96-E6F6C5C00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BBC465B-D51D-43BB-AB44-759EDD6D4D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D19E074-A29B-4480-942E-876BF8497D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78EDD23-5F41-4294-AE98-3A356BA6B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12C4397-7843-4C08-8299-A1DECA822C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2F2977DD-C18C-4084-8B62-92AA4BDBA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09D7E219-9DB5-428F-968B-CD378C4FD0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Freeform 5">
              <a:extLst>
                <a:ext uri="{FF2B5EF4-FFF2-40B4-BE49-F238E27FC236}">
                  <a16:creationId xmlns:a16="http://schemas.microsoft.com/office/drawing/2014/main" id="{3657C54D-C91F-499E-A13A-F95259684F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49" name="Rectangle 41">
            <a:extLst>
              <a:ext uri="{FF2B5EF4-FFF2-40B4-BE49-F238E27FC236}">
                <a16:creationId xmlns:a16="http://schemas.microsoft.com/office/drawing/2014/main" id="{B59D1FED-3954-4629-87FC-A7D8DAB41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Freeform 5">
            <a:extLst>
              <a:ext uri="{FF2B5EF4-FFF2-40B4-BE49-F238E27FC236}">
                <a16:creationId xmlns:a16="http://schemas.microsoft.com/office/drawing/2014/main" id="{0CBCBCFE-B800-4708-BBF2-CEA7F9808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0371525">
            <a:off x="263767" y="4117124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46" name="Freeform 5">
            <a:extLst>
              <a:ext uri="{FF2B5EF4-FFF2-40B4-BE49-F238E27FC236}">
                <a16:creationId xmlns:a16="http://schemas.microsoft.com/office/drawing/2014/main" id="{166D8E11-AE2C-4D37-8C6F-218E85194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0800000">
            <a:off x="457200" y="0"/>
            <a:ext cx="11277600" cy="4533900"/>
          </a:xfrm>
          <a:custGeom>
            <a:avLst/>
            <a:gdLst/>
            <a:ahLst/>
            <a:cxnLst/>
            <a:rect l="0" t="0" r="r" b="b"/>
            <a:pathLst>
              <a:path w="7104" h="2856">
                <a:moveTo>
                  <a:pt x="0" y="0"/>
                </a:moveTo>
                <a:lnTo>
                  <a:pt x="0" y="2856"/>
                </a:lnTo>
                <a:lnTo>
                  <a:pt x="7104" y="2856"/>
                </a:lnTo>
                <a:lnTo>
                  <a:pt x="7104" y="1"/>
                </a:lnTo>
                <a:lnTo>
                  <a:pt x="7104" y="1"/>
                </a:lnTo>
                <a:lnTo>
                  <a:pt x="6943" y="26"/>
                </a:lnTo>
                <a:lnTo>
                  <a:pt x="6782" y="50"/>
                </a:lnTo>
                <a:lnTo>
                  <a:pt x="6621" y="73"/>
                </a:lnTo>
                <a:lnTo>
                  <a:pt x="6459" y="93"/>
                </a:lnTo>
                <a:lnTo>
                  <a:pt x="6298" y="113"/>
                </a:lnTo>
                <a:lnTo>
                  <a:pt x="6136" y="132"/>
                </a:lnTo>
                <a:lnTo>
                  <a:pt x="5976" y="148"/>
                </a:lnTo>
                <a:lnTo>
                  <a:pt x="5814" y="163"/>
                </a:lnTo>
                <a:lnTo>
                  <a:pt x="5653" y="177"/>
                </a:lnTo>
                <a:lnTo>
                  <a:pt x="5494" y="189"/>
                </a:lnTo>
                <a:lnTo>
                  <a:pt x="5334" y="201"/>
                </a:lnTo>
                <a:lnTo>
                  <a:pt x="5175" y="211"/>
                </a:lnTo>
                <a:lnTo>
                  <a:pt x="5017" y="219"/>
                </a:lnTo>
                <a:lnTo>
                  <a:pt x="4859" y="227"/>
                </a:lnTo>
                <a:lnTo>
                  <a:pt x="4703" y="234"/>
                </a:lnTo>
                <a:lnTo>
                  <a:pt x="4548" y="239"/>
                </a:lnTo>
                <a:lnTo>
                  <a:pt x="4393" y="243"/>
                </a:lnTo>
                <a:lnTo>
                  <a:pt x="4240" y="247"/>
                </a:lnTo>
                <a:lnTo>
                  <a:pt x="4088" y="249"/>
                </a:lnTo>
                <a:lnTo>
                  <a:pt x="3937" y="251"/>
                </a:lnTo>
                <a:lnTo>
                  <a:pt x="3788" y="252"/>
                </a:lnTo>
                <a:lnTo>
                  <a:pt x="3640" y="251"/>
                </a:lnTo>
                <a:lnTo>
                  <a:pt x="3494" y="251"/>
                </a:lnTo>
                <a:lnTo>
                  <a:pt x="3349" y="249"/>
                </a:lnTo>
                <a:lnTo>
                  <a:pt x="3207" y="246"/>
                </a:lnTo>
                <a:lnTo>
                  <a:pt x="3066" y="243"/>
                </a:lnTo>
                <a:lnTo>
                  <a:pt x="2928" y="240"/>
                </a:lnTo>
                <a:lnTo>
                  <a:pt x="2791" y="235"/>
                </a:lnTo>
                <a:lnTo>
                  <a:pt x="2656" y="230"/>
                </a:lnTo>
                <a:lnTo>
                  <a:pt x="2524" y="225"/>
                </a:lnTo>
                <a:lnTo>
                  <a:pt x="2266" y="212"/>
                </a:lnTo>
                <a:lnTo>
                  <a:pt x="2019" y="198"/>
                </a:lnTo>
                <a:lnTo>
                  <a:pt x="1782" y="183"/>
                </a:lnTo>
                <a:lnTo>
                  <a:pt x="1557" y="167"/>
                </a:lnTo>
                <a:lnTo>
                  <a:pt x="1343" y="150"/>
                </a:lnTo>
                <a:lnTo>
                  <a:pt x="1144" y="132"/>
                </a:lnTo>
                <a:lnTo>
                  <a:pt x="957" y="114"/>
                </a:lnTo>
                <a:lnTo>
                  <a:pt x="785" y="96"/>
                </a:lnTo>
                <a:lnTo>
                  <a:pt x="627" y="79"/>
                </a:lnTo>
                <a:lnTo>
                  <a:pt x="487" y="63"/>
                </a:lnTo>
                <a:lnTo>
                  <a:pt x="361" y="48"/>
                </a:lnTo>
                <a:lnTo>
                  <a:pt x="254" y="35"/>
                </a:lnTo>
                <a:lnTo>
                  <a:pt x="165" y="23"/>
                </a:lnTo>
                <a:lnTo>
                  <a:pt x="42" y="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6987BDB-52D9-4981-8B6D-2CE86BBEF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975" y="4517136"/>
            <a:ext cx="10893095" cy="1174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SYMBOLE NARODOWE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AAA35D3B-A1A3-4CF8-9F94-54997BCB8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274" y="474132"/>
            <a:ext cx="3226688" cy="3439617"/>
          </a:xfrm>
          <a:prstGeom prst="roundRect">
            <a:avLst>
              <a:gd name="adj" fmla="val 1858"/>
            </a:avLst>
          </a:prstGeom>
          <a:effectLst/>
        </p:spPr>
      </p:pic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F7514DC1-2503-4FC7-8016-C0145B47F1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394486" y="473338"/>
            <a:ext cx="3302032" cy="3439617"/>
          </a:xfrm>
          <a:prstGeom prst="roundRect">
            <a:avLst>
              <a:gd name="adj" fmla="val 1858"/>
            </a:avLst>
          </a:prstGeom>
          <a:effectLst/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68F81151-4EAF-447C-AD1D-E29A75AE6C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7825" y="922784"/>
            <a:ext cx="3557016" cy="2540725"/>
          </a:xfrm>
          <a:prstGeom prst="roundRect">
            <a:avLst>
              <a:gd name="adj" fmla="val 1858"/>
            </a:avLst>
          </a:prstGeom>
          <a:effectLst/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3D92859B-C8CC-4B38-9011-C005265E0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68679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9">
            <a:extLst>
              <a:ext uri="{FF2B5EF4-FFF2-40B4-BE49-F238E27FC236}">
                <a16:creationId xmlns:a16="http://schemas.microsoft.com/office/drawing/2014/main" id="{22F25159-47A9-44F7-B312-6E26A06E3D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DFBE8CE-F048-4375-81F2-39C22C968C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3B552D9-BE6A-4858-B352-6E2EF9F00C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94BFD0D-DC53-4A48-88D5-3846F85D27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52FC2CF-5CFE-40D3-9DC7-6D6A35C0F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52E8880-2AF6-4F43-841B-53A06EF719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4C0C724-AECC-440E-BD64-DC7847013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F935FF3-0509-47A8-ACC5-5AF1D7D437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1C58A8F7-9168-43B9-B34F-CEDE9D0902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D1CC479C-BBB9-4C73-BCC7-5B28F7A7D3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60645D5A-C4C0-4DA7-AF04-069F6B5A56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5" name="Rectangle 21">
            <a:extLst>
              <a:ext uri="{FF2B5EF4-FFF2-40B4-BE49-F238E27FC236}">
                <a16:creationId xmlns:a16="http://schemas.microsoft.com/office/drawing/2014/main" id="{ED373F68-6A63-4656-B096-BD0B40761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E6E6778-9715-485C-A665-E40E177E7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0" i="0" kern="1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IŁA NARODU POLSKIEGO</a:t>
            </a:r>
            <a:endParaRPr lang="en-US" b="0" i="0" kern="1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E3C88F9-A59E-4898-88D5-4844A2E01E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32807" y="2253343"/>
            <a:ext cx="3403202" cy="4533900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Kto</a:t>
            </a:r>
            <a:r>
              <a:rPr lang="en-US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ty </a:t>
            </a:r>
            <a:r>
              <a:rPr lang="en-US" sz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jesteś</a:t>
            </a:r>
            <a:r>
              <a:rPr lang="en-US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0" indent="0">
              <a:lnSpc>
                <a:spcPct val="90000"/>
              </a:lnSpc>
            </a:pPr>
            <a:r>
              <a:rPr lang="pl-PL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Polak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mały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Jaki </a:t>
            </a:r>
            <a:r>
              <a:rPr lang="en-US" sz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znak</a:t>
            </a:r>
            <a:r>
              <a:rPr lang="en-US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twój</a:t>
            </a:r>
            <a:r>
              <a:rPr lang="en-US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0" indent="0">
              <a:lnSpc>
                <a:spcPct val="90000"/>
              </a:lnSpc>
            </a:pPr>
            <a:r>
              <a:rPr lang="pl-PL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Orzeł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biały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en-US" sz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Gdzie</a:t>
            </a:r>
            <a:r>
              <a:rPr lang="en-US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ty </a:t>
            </a:r>
            <a:r>
              <a:rPr lang="en-US" sz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mieszkasz</a:t>
            </a:r>
            <a:r>
              <a:rPr lang="en-US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lnSpc>
                <a:spcPct val="90000"/>
              </a:lnSpc>
            </a:pPr>
            <a:r>
              <a:rPr lang="en-US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Między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swymi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en-US" sz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jakim</a:t>
            </a:r>
            <a:r>
              <a:rPr lang="en-US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kraju</a:t>
            </a:r>
            <a:r>
              <a:rPr lang="en-US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0" indent="0">
              <a:lnSpc>
                <a:spcPct val="90000"/>
              </a:lnSpc>
            </a:pPr>
            <a:r>
              <a:rPr lang="pl-PL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en-US" sz="1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polskiej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ziemi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en-US" sz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Czym</a:t>
            </a:r>
            <a:r>
              <a:rPr lang="en-US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ziemia</a:t>
            </a:r>
            <a:r>
              <a:rPr lang="en-US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0" indent="0">
              <a:lnSpc>
                <a:spcPct val="90000"/>
              </a:lnSpc>
            </a:pPr>
            <a:r>
              <a:rPr lang="pl-PL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Mą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Ojczyzną</a:t>
            </a:r>
            <a:r>
              <a:rPr lang="en-US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en-US" sz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Czym</a:t>
            </a:r>
            <a:r>
              <a:rPr lang="en-US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zdobyta</a:t>
            </a:r>
            <a:r>
              <a:rPr lang="en-US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0" indent="0">
              <a:lnSpc>
                <a:spcPct val="90000"/>
              </a:lnSpc>
            </a:pPr>
            <a:r>
              <a:rPr lang="pl-PL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Krwią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blizną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en-US" sz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Czy</a:t>
            </a:r>
            <a:r>
              <a:rPr lang="en-US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ją</a:t>
            </a:r>
            <a:r>
              <a:rPr lang="en-US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kochasz</a:t>
            </a:r>
            <a:r>
              <a:rPr lang="en-US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0" indent="0">
              <a:lnSpc>
                <a:spcPct val="90000"/>
              </a:lnSpc>
            </a:pPr>
            <a:r>
              <a:rPr lang="pl-PL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Kocham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szczerze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w co </a:t>
            </a:r>
            <a:r>
              <a:rPr lang="en-US" sz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wierzysz</a:t>
            </a:r>
            <a:r>
              <a:rPr lang="en-US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0" indent="0">
              <a:lnSpc>
                <a:spcPct val="90000"/>
              </a:lnSpc>
            </a:pPr>
            <a:r>
              <a:rPr lang="pl-PL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 </a:t>
            </a:r>
            <a:r>
              <a:rPr lang="en-US" sz="1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Polskę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wierzę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90000"/>
              </a:lnSpc>
            </a:pPr>
            <a:endParaRPr lang="en-US" sz="600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495B0F5-831C-4931-AAEA-79F64CB77CB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59795" y="2775951"/>
            <a:ext cx="4609124" cy="306716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0618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27">
            <a:extLst>
              <a:ext uri="{FF2B5EF4-FFF2-40B4-BE49-F238E27FC236}">
                <a16:creationId xmlns:a16="http://schemas.microsoft.com/office/drawing/2014/main" id="{C314C310-850D-4491-AA52-C75BEA68B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29">
            <a:extLst>
              <a:ext uri="{FF2B5EF4-FFF2-40B4-BE49-F238E27FC236}">
                <a16:creationId xmlns:a16="http://schemas.microsoft.com/office/drawing/2014/main" id="{D4EC3799-3F52-48CE-85CC-83AED368E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3FC2939-BF10-4CBC-904B-74A17D4B9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6" name="Freeform 5">
              <a:extLst>
                <a:ext uri="{FF2B5EF4-FFF2-40B4-BE49-F238E27FC236}">
                  <a16:creationId xmlns:a16="http://schemas.microsoft.com/office/drawing/2014/main" id="{266B6D5D-11B6-40A6-9CEF-F0B0D104C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E2CED978-80DA-44EA-B901-84D5170F2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247" y="1085549"/>
            <a:ext cx="3430947" cy="4686903"/>
          </a:xfrm>
        </p:spPr>
        <p:txBody>
          <a:bodyPr anchor="ctr">
            <a:normAutofit/>
          </a:bodyPr>
          <a:lstStyle/>
          <a:p>
            <a:pPr algn="r"/>
            <a:r>
              <a:rPr lang="pl-PL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listopada 1918 r. nastąpiło zakończenie I wojny światowej.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89E20C7-BB50-4317-93C7-90C8ED80B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930986"/>
            <a:ext cx="0" cy="3200400"/>
          </a:xfrm>
          <a:prstGeom prst="line">
            <a:avLst/>
          </a:prstGeom>
          <a:ln w="15875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3E84CD7-A931-405D-AFBA-49B5700EB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1399" y="1085549"/>
            <a:ext cx="5579707" cy="468690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pl-P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Dzień ten został uznany przez Polaków za dzień odzyskania niepodległości po 123 latach niewoli.</a:t>
            </a:r>
          </a:p>
        </p:txBody>
      </p:sp>
      <p:sp>
        <p:nvSpPr>
          <p:cNvPr id="36" name="Footer Placeholder 4">
            <a:extLst>
              <a:ext uri="{FF2B5EF4-FFF2-40B4-BE49-F238E27FC236}">
                <a16:creationId xmlns:a16="http://schemas.microsoft.com/office/drawing/2014/main" id="{0308D749-5984-4BB8-A788-A85D24304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solidFill>
                <a:srgbClr val="B31166"/>
              </a:solidFill>
            </a:endParaRPr>
          </a:p>
        </p:txBody>
      </p:sp>
      <p:sp>
        <p:nvSpPr>
          <p:cNvPr id="38" name="Date Placeholder 3">
            <a:extLst>
              <a:ext uri="{FF2B5EF4-FFF2-40B4-BE49-F238E27FC236}">
                <a16:creationId xmlns:a16="http://schemas.microsoft.com/office/drawing/2014/main" id="{95B8172D-A4C8-41B4-8991-78BBEC4039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7718854" y="6391839"/>
            <a:ext cx="2997637" cy="30479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b="1" dirty="0">
              <a:solidFill>
                <a:srgbClr val="B311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4161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63B918C-605E-4767-B8B8-07EE8E514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7A15320-BE68-4368-9AEC-EB121AA1D0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397429F-B09A-4755-85D6-5EF9C8EC1B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79C0060-574D-48A1-896F-3BFA9E1D9A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42DA2D2-7E39-48E7-956A-5C5702872C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08AB3D2-317E-4043-A5BE-6D078F589F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BE6F4C2-B396-47DA-9B43-7CBC55B98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2099893-51D2-4FDD-A8B8-99DE6A1F9C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9B387B19-E01F-4F0A-A984-04315236E1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994735CE-14A3-4759-8BDD-55844E0DA9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CD1763A-E8CE-4920-B58C-F41A62C86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3C445311-D23D-4257-8441-7D9AE2DDB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D8F4C768-C915-412D-84F9-CCB92828B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87" y="1130603"/>
            <a:ext cx="3342442" cy="4596794"/>
          </a:xfrm>
        </p:spPr>
        <p:txBody>
          <a:bodyPr anchor="ctr">
            <a:normAutofit/>
          </a:bodyPr>
          <a:lstStyle/>
          <a:p>
            <a:r>
              <a:rPr lang="pl-PL" sz="2800" dirty="0">
                <a:solidFill>
                  <a:srgbClr val="EBEB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NIEPODLEGŁOŚĆ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CB61546-D826-4F11-B8DB-DF638F89F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077" y="437513"/>
            <a:ext cx="5502614" cy="595432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400" dirty="0">
                <a:solidFill>
                  <a:srgbClr val="FF0000"/>
                </a:solidFill>
              </a:rPr>
              <a:t>– </a:t>
            </a:r>
            <a:r>
              <a:rPr lang="pl-PL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niezależność danego państwa od innych państw</a:t>
            </a:r>
          </a:p>
          <a:p>
            <a:pPr marL="0" indent="0">
              <a:buNone/>
            </a:pPr>
            <a:r>
              <a:rPr lang="pl-PL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mieszkańcy mogą mówić w swoim języku ojczystym</a:t>
            </a:r>
          </a:p>
          <a:p>
            <a:pPr marL="0" indent="0">
              <a:buNone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796452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689997-EA64-4D80-A01F-0D5A6F787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4607E3-CFC4-4F7E-926E-1ACFE6C0AB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przestrzeni kilku pokoleń Polska nie istniała, gdyż sąsiednie mocarstwa postanowiły nazwę „Polska” wymazać </a:t>
            </a:r>
          </a:p>
          <a:p>
            <a:pPr marL="0" indent="0">
              <a:buNone/>
            </a:pPr>
            <a:r>
              <a:rPr lang="pl-PL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historycznych dokumentów.</a:t>
            </a:r>
          </a:p>
        </p:txBody>
      </p:sp>
    </p:spTree>
    <p:extLst>
      <p:ext uri="{BB962C8B-B14F-4D97-AF65-F5344CB8AC3E}">
        <p14:creationId xmlns:p14="http://schemas.microsoft.com/office/powerpoint/2010/main" val="1541973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DCF6162-C90D-43BF-B7E4-A7B29A1619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6895F9A-4951-41A7-988E-E4426D51C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73CCBF7-E635-45F0-9262-B1378FECE0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95F2453-17DE-4864-ADA2-6D234F95CF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44DD539-16E2-48D1-9557-24281434BA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25EA950-BF18-4722-B2FD-04D357983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E71AB5E-77FB-4315-8B22-845D24C707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7ED4165-1756-4A80-90B1-FFF8AD7F2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0C1FF9ED-0EB6-4CEF-83F7-B57912977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3F4860A4-6A75-4E92-905D-FA03EEDB8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44550E8-2BC5-41E9-A34C-D0F2A5925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55" y="1241266"/>
            <a:ext cx="3161016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0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MAPA POLSKI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BCDA284-4169-467B-80C1-BBDF26B20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2" y="396837"/>
            <a:ext cx="7906665" cy="6058999"/>
            <a:chOff x="423332" y="396837"/>
            <a:chExt cx="7906665" cy="605899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D5268F1-2FCC-42C8-B308-9F87447966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71C38273-377C-4D45-98FA-F4BAFBCA8B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A4617A93-13E2-4F76-AB78-7A02103918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62878563-C342-48F5-9FC6-B6F746D156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09763" y="1157779"/>
            <a:ext cx="6443180" cy="454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036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7">
            <a:extLst>
              <a:ext uri="{FF2B5EF4-FFF2-40B4-BE49-F238E27FC236}">
                <a16:creationId xmlns:a16="http://schemas.microsoft.com/office/drawing/2014/main" id="{C314C310-850D-4491-AA52-C75BEA68B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9">
            <a:extLst>
              <a:ext uri="{FF2B5EF4-FFF2-40B4-BE49-F238E27FC236}">
                <a16:creationId xmlns:a16="http://schemas.microsoft.com/office/drawing/2014/main" id="{D4EC3799-3F52-48CE-85CC-83AED368E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3FC2939-BF10-4CBC-904B-74A17D4B9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266B6D5D-11B6-40A6-9CEF-F0B0D104C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DDBB1AB3-2A8F-4A19-ADE6-9A0448F8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247" y="1085549"/>
            <a:ext cx="3430947" cy="4686903"/>
          </a:xfrm>
        </p:spPr>
        <p:txBody>
          <a:bodyPr anchor="ctr">
            <a:normAutofit/>
          </a:bodyPr>
          <a:lstStyle/>
          <a:p>
            <a:r>
              <a:rPr lang="pl-PL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Nasza narodowa tragedia zaczęła się w 1772 roku, gdy Rosja, Austria i Prusy dokonały </a:t>
            </a:r>
            <a:br>
              <a:rPr lang="pl-PL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rozbioru Polski pozbawiając Polaków Ojczyzny.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89E20C7-BB50-4317-93C7-90C8ED80B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930986"/>
            <a:ext cx="0" cy="3200400"/>
          </a:xfrm>
          <a:prstGeom prst="line">
            <a:avLst/>
          </a:prstGeom>
          <a:ln w="15875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50FE8EB-5C45-4A19-9304-50B42ABDD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1399" y="1085549"/>
            <a:ext cx="5579707" cy="4686903"/>
          </a:xfrm>
        </p:spPr>
        <p:txBody>
          <a:bodyPr anchor="ctr">
            <a:normAutofit/>
          </a:bodyPr>
          <a:lstStyle/>
          <a:p>
            <a:endParaRPr lang="pl-P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Przez te lata niewoli zaborcy próbowali narzucić Polakom swoją kulturę, język, obyczaje i religię.</a:t>
            </a:r>
          </a:p>
          <a:p>
            <a:pPr marL="0" indent="0">
              <a:buNone/>
            </a:pPr>
            <a:endParaRPr lang="pl-PL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Jednak dzięki patriotycznemu sercu naszych pradziadów najcenniejsze wartości zostały uratowane.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0308D749-5984-4BB8-A788-A85D24304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solidFill>
                <a:srgbClr val="B31166"/>
              </a:solidFill>
            </a:endParaRPr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95B8172D-A4C8-41B4-8991-78BBEC4039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7718854" y="6391839"/>
            <a:ext cx="2997637" cy="30479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b="1" dirty="0">
              <a:solidFill>
                <a:srgbClr val="B311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3732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DCF6162-C90D-43BF-B7E4-A7B29A1619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6895F9A-4951-41A7-988E-E4426D51C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73CCBF7-E635-45F0-9262-B1378FECE0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95F2453-17DE-4864-ADA2-6D234F95CF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44DD539-16E2-48D1-9557-24281434BA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25EA950-BF18-4722-B2FD-04D357983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E71AB5E-77FB-4315-8B22-845D24C707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7ED4165-1756-4A80-90B1-FFF8AD7F2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0C1FF9ED-0EB6-4CEF-83F7-B57912977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3F4860A4-6A75-4E92-905D-FA03EEDB8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C60299C-2A17-4A5A-83D2-5EDD0882E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55" y="1241266"/>
            <a:ext cx="3161016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b="0" i="0" kern="1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MAPA POLSKI PO ROZBIORACH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BCDA284-4169-467B-80C1-BBDF26B20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2" y="396837"/>
            <a:ext cx="7906665" cy="6058999"/>
            <a:chOff x="423332" y="396837"/>
            <a:chExt cx="7906665" cy="605899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D5268F1-2FCC-42C8-B308-9F87447966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71C38273-377C-4D45-98FA-F4BAFBCA8B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A4617A93-13E2-4F76-AB78-7A02103918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F01CC1F9-82A4-4994-9E82-75627C222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24804" y="1114621"/>
            <a:ext cx="6213098" cy="462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1109B5D-BC35-4376-98A2-F53B03E4E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94D90C11-98A3-40E3-B04C-A3025D645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6F87461-C7EE-4E38-BE28-671C80D55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791" y="1449324"/>
            <a:ext cx="2621734" cy="4391640"/>
          </a:xfrm>
        </p:spPr>
        <p:txBody>
          <a:bodyPr anchor="t">
            <a:normAutofit/>
          </a:bodyPr>
          <a:lstStyle/>
          <a:p>
            <a:r>
              <a:rPr lang="pl-PL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Historia pokazała, </a:t>
            </a:r>
            <a:br>
              <a:rPr lang="pl-PL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ważna</a:t>
            </a:r>
            <a:br>
              <a:rPr lang="pl-PL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 dziejach ludzkości jest WOLNOŚĆ.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B28FB1-97C9-4A9E-A45B-356508C2C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2F9BC98-438F-481A-AEEF-0D9D40BB9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0393" y="1449324"/>
            <a:ext cx="6230220" cy="4391640"/>
          </a:xfrm>
        </p:spPr>
        <p:txBody>
          <a:bodyPr>
            <a:normAutofit/>
          </a:bodyPr>
          <a:lstStyle/>
          <a:p>
            <a:r>
              <a:rPr lang="pl-PL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– naród wybrany – zwany „Mesjaszem narodów” wciąż o nią walczyliśmy.</a:t>
            </a:r>
          </a:p>
          <a:p>
            <a:endParaRPr lang="pl-PL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Znaleźliśmy WOLNOŚĆ po 123 latach niewoli.</a:t>
            </a:r>
          </a:p>
          <a:p>
            <a:endParaRPr lang="pl-PL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Niestety trwało to krótko, ponieważ rok 1939 znów odebrał nam naszą utęsknioną WOLNOŚĆ.</a:t>
            </a:r>
          </a:p>
          <a:p>
            <a:pPr marL="0" indent="0">
              <a:buNone/>
            </a:pP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6552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B3481EE-B2F5-4624-BFCF-BAA3D21A9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5F79BE-9606-497F-BFB8-E2FCBB4DC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l-PL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1989 roku w Polsce panował złowieszczy system totalitarny – komunizm.</a:t>
            </a:r>
          </a:p>
          <a:p>
            <a:pPr algn="just"/>
            <a:r>
              <a:rPr lang="pl-PL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Dziś mamy naszą upragnioną i wyśnioną WOLNOŚĆ.</a:t>
            </a:r>
          </a:p>
          <a:p>
            <a:pPr algn="just"/>
            <a:r>
              <a:rPr lang="pl-PL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Nie dopuśćmy do jej utracenia!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554511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 (sala konferencyjna)">
  <a:themeElements>
    <a:clrScheme name="Jon (sala konferencyjna)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Jon (sala konferencyjna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 (sala konferencyjna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304</Words>
  <Application>Microsoft Office PowerPoint</Application>
  <PresentationFormat>Panoramiczny</PresentationFormat>
  <Paragraphs>47</Paragraphs>
  <Slides>12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Times New Roman</vt:lpstr>
      <vt:lpstr>Wingdings 3</vt:lpstr>
      <vt:lpstr>Jon (sala konferencyjna)</vt:lpstr>
      <vt:lpstr>11. listopada Narodowe Święto Niepodległości</vt:lpstr>
      <vt:lpstr>11. listopada 1918 r. nastąpiło zakończenie I wojny światowej.</vt:lpstr>
      <vt:lpstr>NIEPODLEGŁOŚĆ</vt:lpstr>
      <vt:lpstr>Prezentacja programu PowerPoint</vt:lpstr>
      <vt:lpstr>MAPA POLSKI</vt:lpstr>
      <vt:lpstr>Nasza narodowa tragedia zaczęła się w 1772 roku, gdy Rosja, Austria i Prusy dokonały  I rozbioru Polski pozbawiając Polaków Ojczyzny.</vt:lpstr>
      <vt:lpstr>MAPA POLSKI PO ROZBIORACH</vt:lpstr>
      <vt:lpstr>Historia pokazała,  jak ważna  w dziejach ludzkości jest WOLNOŚĆ.</vt:lpstr>
      <vt:lpstr>Prezentacja programu PowerPoint</vt:lpstr>
      <vt:lpstr>Pamiętajmy słowa uświadamiające wielopokoleniowe dzieło tworzenia niepodległości:</vt:lpstr>
      <vt:lpstr>SYMBOLE NARODOWE</vt:lpstr>
      <vt:lpstr>SIŁA NARODU POLSKIEGO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11. listopada Narodowe Święto Niepodległości</dc:title>
  <dc:creator>Anna</dc:creator>
  <cp:lastModifiedBy>Anna</cp:lastModifiedBy>
  <cp:revision>7</cp:revision>
  <dcterms:created xsi:type="dcterms:W3CDTF">2020-11-05T20:27:06Z</dcterms:created>
  <dcterms:modified xsi:type="dcterms:W3CDTF">2020-11-05T20:55:48Z</dcterms:modified>
</cp:coreProperties>
</file>